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notesSlides/notesSlide1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11.png" ContentType="image/png"/>
  <Override PartName="/ppt/media/image10.jpeg" ContentType="image/jpeg"/>
  <Override PartName="/ppt/media/image12.png" ContentType="image/png"/>
  <Override PartName="/ppt/media/image9.jpeg" ContentType="image/jpeg"/>
  <Override PartName="/ppt/media/image8.png" ContentType="image/png"/>
  <Override PartName="/ppt/media/image7.jpeg" ContentType="image/jpeg"/>
  <Override PartName="/ppt/media/image2.png" ContentType="image/png"/>
  <Override PartName="/ppt/media/image6.jpeg" ContentType="image/jpeg"/>
  <Override PartName="/ppt/media/image1.png" ContentType="image/png"/>
  <Override PartName="/ppt/media/image4.png" ContentType="image/png"/>
  <Override PartName="/ppt/media/image3.png" ContentType="image/png"/>
  <Override PartName="/ppt/media/image5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перемещения страницы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1400" spc="-1" strike="noStrike">
                <a:latin typeface="Times New Roman"/>
              </a:rPr>
              <a:t> 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ru-RU" sz="1400" spc="-1" strike="noStrike">
                <a:latin typeface="Times New Roman"/>
              </a:rPr>
              <a:t> 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ru-RU" sz="1400" spc="-1" strike="noStrike">
                <a:latin typeface="Times New Roman"/>
              </a:rPr>
              <a:t> 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E1CF53DE-DA42-4E0B-B415-64E761ACA348}" type="slidenum">
              <a:rPr b="0" lang="ru-RU" sz="1400" spc="-1" strike="noStrike">
                <a:latin typeface="Times New Roman"/>
              </a:rPr>
              <a:t>1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fld id="{B95D8DAA-803A-4E18-9065-2DB34F58AD2D}" type="slidenum"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1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5520" cy="3428640"/>
          </a:xfrm>
          <a:prstGeom prst="rect">
            <a:avLst/>
          </a:prstGeom>
        </p:spPr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anchor="ctr"/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fld id="{3693DC97-11AA-4AD2-82DE-F4B42878934A}" type="slidenum">
              <a:rPr b="1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1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5520" cy="3428640"/>
          </a:xfrm>
          <a:prstGeom prst="rect">
            <a:avLst/>
          </a:prstGeom>
        </p:spPr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anchor="ctr"/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fld id="{AC7FB43F-F0B8-40A3-9A77-CC115567094E}" type="slidenum">
              <a:rPr b="0" lang="ru-RU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1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5520" cy="3428640"/>
          </a:xfrm>
          <a:prstGeom prst="rect">
            <a:avLst/>
          </a:prstGeom>
        </p:spPr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anchor="ctr"/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</a:t>
            </a: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17;p3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39" name="CustomShape 1"/>
          <p:cNvSpPr/>
          <p:nvPr/>
        </p:nvSpPr>
        <p:spPr>
          <a:xfrm>
            <a:off x="0" y="4656240"/>
            <a:ext cx="12191760" cy="2229840"/>
          </a:xfrm>
          <a:prstGeom prst="rect">
            <a:avLst/>
          </a:prstGeom>
          <a:gradFill rotWithShape="0">
            <a:gsLst>
              <a:gs pos="0">
                <a:srgbClr val="3c46b9">
                  <a:alpha val="28000"/>
                </a:srgbClr>
              </a:gs>
              <a:gs pos="49000">
                <a:srgbClr val="262e78">
                  <a:alpha val="61000"/>
                </a:srgbClr>
              </a:gs>
              <a:gs pos="100000">
                <a:srgbClr val="00756f">
                  <a:alpha val="57000"/>
                </a:srgbClr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0" y="3600"/>
            <a:ext cx="12191760" cy="1859040"/>
          </a:xfrm>
          <a:prstGeom prst="rect">
            <a:avLst/>
          </a:prstGeom>
          <a:gradFill rotWithShape="0"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70000"/>
                </a:srgbClr>
              </a:gs>
              <a:gs pos="100000">
                <a:srgbClr val="01c3ba">
                  <a:alpha val="46000"/>
                </a:srgbClr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3"/>
          <p:cNvSpPr/>
          <p:nvPr/>
        </p:nvSpPr>
        <p:spPr>
          <a:xfrm>
            <a:off x="3453120" y="5102280"/>
            <a:ext cx="1390320" cy="1391040"/>
          </a:xfrm>
          <a:prstGeom prst="ellipse">
            <a:avLst/>
          </a:prstGeom>
          <a:noFill/>
          <a:ln w="76320">
            <a:solidFill>
              <a:schemeClr val="lt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0" y="2941200"/>
            <a:ext cx="12191040" cy="636120"/>
          </a:xfrm>
          <a:prstGeom prst="rect">
            <a:avLst/>
          </a:prstGeom>
        </p:spPr>
        <p:txBody>
          <a:bodyPr anchor="ctr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52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52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352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352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52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352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352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352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52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352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52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352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52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35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3480840" y="5120640"/>
            <a:ext cx="1299600" cy="1372680"/>
          </a:xfrm>
          <a:prstGeom prst="rect">
            <a:avLst/>
          </a:prstGeom>
        </p:spPr>
        <p:txBody>
          <a:bodyPr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97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97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97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97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97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97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97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97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97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97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97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97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97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9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5221080" y="5034600"/>
            <a:ext cx="6554880" cy="522720"/>
          </a:xfrm>
          <a:prstGeom prst="rect">
            <a:avLst/>
          </a:prstGeom>
        </p:spPr>
        <p:txBody>
          <a:bodyPr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17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17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317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317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17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317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317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317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17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317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17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317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17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31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5221080" y="5590080"/>
            <a:ext cx="6554880" cy="308160"/>
          </a:xfrm>
          <a:prstGeom prst="rect">
            <a:avLst/>
          </a:prstGeom>
        </p:spPr>
        <p:txBody>
          <a:bodyPr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8"/>
          <p:cNvSpPr>
            <a:spLocks noGrp="1"/>
          </p:cNvSpPr>
          <p:nvPr>
            <p:ph type="body"/>
          </p:nvPr>
        </p:nvSpPr>
        <p:spPr>
          <a:xfrm>
            <a:off x="5221080" y="5935320"/>
            <a:ext cx="6554880" cy="308160"/>
          </a:xfrm>
          <a:prstGeom prst="rect">
            <a:avLst/>
          </a:prstGeom>
        </p:spPr>
        <p:txBody>
          <a:bodyPr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9"/>
          <p:cNvSpPr>
            <a:spLocks noGrp="1"/>
          </p:cNvSpPr>
          <p:nvPr>
            <p:ph type="body"/>
          </p:nvPr>
        </p:nvSpPr>
        <p:spPr>
          <a:xfrm>
            <a:off x="5221080" y="6269760"/>
            <a:ext cx="6554880" cy="308160"/>
          </a:xfrm>
          <a:prstGeom prst="rect">
            <a:avLst/>
          </a:prstGeom>
        </p:spPr>
        <p:txBody>
          <a:bodyPr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62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10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Дл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я 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пр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ав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ки 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те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кс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та 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за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гл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ав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ия 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щ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ёл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кн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ит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е 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м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ы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шь</a:t>
            </a:r>
            <a:r>
              <a:rPr b="0" lang="ru-RU" sz="1400" spc="-1" strike="noStrike">
                <a:solidFill>
                  <a:srgbClr val="000000"/>
                </a:solidFill>
                <a:latin typeface="Arial"/>
              </a:rPr>
              <a:t>ю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165;p21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2" name="CustomShape 1"/>
          <p:cNvSpPr/>
          <p:nvPr/>
        </p:nvSpPr>
        <p:spPr>
          <a:xfrm>
            <a:off x="0" y="0"/>
            <a:ext cx="12191760" cy="1859040"/>
          </a:xfrm>
          <a:prstGeom prst="rect">
            <a:avLst/>
          </a:prstGeom>
          <a:gradFill rotWithShape="0"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70000"/>
                </a:srgbClr>
              </a:gs>
              <a:gs pos="100000">
                <a:srgbClr val="01c3ba">
                  <a:alpha val="46000"/>
                </a:srgbClr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3" name="Google Shape;167;p21" descr=""/>
          <p:cNvPicPr/>
          <p:nvPr/>
        </p:nvPicPr>
        <p:blipFill>
          <a:blip r:embed="rId2"/>
          <a:stretch/>
        </p:blipFill>
        <p:spPr>
          <a:xfrm>
            <a:off x="4996800" y="1941120"/>
            <a:ext cx="2198160" cy="971280"/>
          </a:xfrm>
          <a:prstGeom prst="rect">
            <a:avLst/>
          </a:prstGeom>
          <a:ln>
            <a:noFill/>
          </a:ln>
        </p:spPr>
      </p:pic>
      <p:sp>
        <p:nvSpPr>
          <p:cNvPr id="94" name="CustomShape 2"/>
          <p:cNvSpPr/>
          <p:nvPr/>
        </p:nvSpPr>
        <p:spPr>
          <a:xfrm>
            <a:off x="0" y="4643280"/>
            <a:ext cx="12191760" cy="2229840"/>
          </a:xfrm>
          <a:prstGeom prst="rect">
            <a:avLst/>
          </a:prstGeom>
          <a:gradFill rotWithShape="0">
            <a:gsLst>
              <a:gs pos="0">
                <a:srgbClr val="3c46b9">
                  <a:alpha val="28000"/>
                </a:srgbClr>
              </a:gs>
              <a:gs pos="49000">
                <a:srgbClr val="262e78">
                  <a:alpha val="61000"/>
                </a:srgbClr>
              </a:gs>
              <a:gs pos="100000">
                <a:srgbClr val="00756f">
                  <a:alpha val="57000"/>
                </a:srgbClr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CustomShape 3"/>
          <p:cNvSpPr/>
          <p:nvPr/>
        </p:nvSpPr>
        <p:spPr>
          <a:xfrm>
            <a:off x="54720" y="2670120"/>
            <a:ext cx="12082680" cy="129564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/>
          <a:p>
            <a:pPr algn="ctr">
              <a:lnSpc>
                <a:spcPct val="100000"/>
              </a:lnSpc>
            </a:pPr>
            <a:r>
              <a:rPr b="1" lang="ru-RU" sz="5500" spc="-1" strike="noStrike">
                <a:solidFill>
                  <a:srgbClr val="ffffff"/>
                </a:solidFill>
                <a:latin typeface="Roboto"/>
                <a:ea typeface="Roboto"/>
              </a:rPr>
              <a:t>Онлайн-образование</a:t>
            </a:r>
            <a:endParaRPr b="0" lang="ru-RU" sz="55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175;p2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7" name="CustomShape 1"/>
          <p:cNvSpPr/>
          <p:nvPr/>
        </p:nvSpPr>
        <p:spPr>
          <a:xfrm>
            <a:off x="0" y="0"/>
            <a:ext cx="12191760" cy="1859040"/>
          </a:xfrm>
          <a:prstGeom prst="rect">
            <a:avLst/>
          </a:prstGeom>
          <a:gradFill rotWithShape="0"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70000"/>
                </a:srgbClr>
              </a:gs>
              <a:gs pos="100000">
                <a:srgbClr val="01c3ba">
                  <a:alpha val="46000"/>
                </a:srgbClr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2"/>
          <p:cNvSpPr/>
          <p:nvPr/>
        </p:nvSpPr>
        <p:spPr>
          <a:xfrm>
            <a:off x="0" y="4643280"/>
            <a:ext cx="12191760" cy="2229840"/>
          </a:xfrm>
          <a:prstGeom prst="rect">
            <a:avLst/>
          </a:prstGeom>
          <a:gradFill rotWithShape="0">
            <a:gsLst>
              <a:gs pos="0">
                <a:srgbClr val="3c46b9">
                  <a:alpha val="28000"/>
                </a:srgbClr>
              </a:gs>
              <a:gs pos="49000">
                <a:srgbClr val="262e78">
                  <a:alpha val="61000"/>
                </a:srgbClr>
              </a:gs>
              <a:gs pos="100000">
                <a:srgbClr val="00756f">
                  <a:alpha val="57000"/>
                </a:srgbClr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3"/>
          <p:cNvSpPr/>
          <p:nvPr/>
        </p:nvSpPr>
        <p:spPr>
          <a:xfrm>
            <a:off x="54720" y="2080440"/>
            <a:ext cx="12082680" cy="129564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/>
          <a:p>
            <a:pPr algn="ctr">
              <a:lnSpc>
                <a:spcPct val="100000"/>
              </a:lnSpc>
            </a:pPr>
            <a:r>
              <a:rPr b="1" lang="ru-RU" sz="4920" spc="-1" strike="noStrike">
                <a:solidFill>
                  <a:srgbClr val="ffffff"/>
                </a:solidFill>
                <a:latin typeface="Roboto"/>
                <a:ea typeface="Roboto"/>
              </a:rPr>
              <a:t>Меня хорошо видно &amp;&amp; слышно?</a:t>
            </a:r>
            <a:endParaRPr b="0" lang="ru-RU" sz="4920" spc="-1" strike="noStrike">
              <a:latin typeface="Arial"/>
            </a:endParaRPr>
          </a:p>
        </p:txBody>
      </p:sp>
      <p:sp>
        <p:nvSpPr>
          <p:cNvPr id="100" name="CustomShape 4"/>
          <p:cNvSpPr/>
          <p:nvPr/>
        </p:nvSpPr>
        <p:spPr>
          <a:xfrm>
            <a:off x="0" y="3341520"/>
            <a:ext cx="12137040" cy="648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ru-RU" sz="2110" spc="-1" strike="noStrike">
                <a:solidFill>
                  <a:srgbClr val="ffffff"/>
                </a:solidFill>
                <a:latin typeface="Roboto"/>
                <a:ea typeface="Roboto"/>
              </a:rPr>
              <a:t>Ставьте</a:t>
            </a:r>
            <a:r>
              <a:rPr b="0" lang="ru-RU" sz="2110" spc="-1" strike="noStrike">
                <a:solidFill>
                  <a:srgbClr val="ffffff"/>
                </a:solidFill>
                <a:latin typeface="Roboto"/>
                <a:ea typeface="Roboto"/>
              </a:rPr>
              <a:t>	</a:t>
            </a:r>
            <a:r>
              <a:rPr b="0" lang="ru-RU" sz="2110" spc="-1" strike="noStrike">
                <a:solidFill>
                  <a:srgbClr val="ffffff"/>
                </a:solidFill>
                <a:latin typeface="Roboto"/>
                <a:ea typeface="Roboto"/>
              </a:rPr>
              <a:t>       , если все хорошо</a:t>
            </a:r>
            <a:endParaRPr b="0" lang="ru-RU" sz="211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110" spc="-1" strike="noStrike">
                <a:solidFill>
                  <a:srgbClr val="ffffff"/>
                </a:solidFill>
                <a:latin typeface="Roboto"/>
                <a:ea typeface="Roboto"/>
              </a:rPr>
              <a:t>Напишите в чат, если есть проблемы</a:t>
            </a:r>
            <a:endParaRPr b="0" lang="ru-RU" sz="2110" spc="-1" strike="noStrike">
              <a:latin typeface="Arial"/>
            </a:endParaRPr>
          </a:p>
        </p:txBody>
      </p:sp>
      <p:sp>
        <p:nvSpPr>
          <p:cNvPr id="101" name="CustomShape 5"/>
          <p:cNvSpPr/>
          <p:nvPr/>
        </p:nvSpPr>
        <p:spPr>
          <a:xfrm>
            <a:off x="5409000" y="3376800"/>
            <a:ext cx="324720" cy="28044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ru-RU" sz="1800" spc="-1" strike="noStrike">
                <a:solidFill>
                  <a:srgbClr val="ffffff"/>
                </a:solidFill>
                <a:latin typeface="Roboto"/>
                <a:ea typeface="Roboto"/>
              </a:rPr>
              <a:t>+</a:t>
            </a:r>
            <a:endParaRPr b="0" lang="ru-RU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0" y="2941200"/>
            <a:ext cx="12191040" cy="6361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2000"/>
              </a:lnSpc>
            </a:pPr>
            <a:r>
              <a:rPr b="1" lang="ru-RU" sz="3600" spc="-1" strike="noStrike">
                <a:solidFill>
                  <a:srgbClr val="ffffff"/>
                </a:solidFill>
                <a:latin typeface="Roboto"/>
                <a:ea typeface="Roboto"/>
              </a:rPr>
              <a:t>Защита проекта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2000"/>
              </a:lnSpc>
            </a:pPr>
            <a:r>
              <a:rPr b="1" lang="ru-RU" sz="3600" spc="-1" strike="noStrike">
                <a:solidFill>
                  <a:srgbClr val="ffffff"/>
                </a:solidFill>
                <a:latin typeface="Roboto"/>
                <a:ea typeface="Roboto"/>
              </a:rPr>
              <a:t>Тема:Автоматизированное тестирование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2000"/>
              </a:lnSpc>
            </a:pPr>
            <a:r>
              <a:rPr b="1" lang="ru-RU" sz="3600" spc="-1" strike="noStrike">
                <a:solidFill>
                  <a:srgbClr val="ffffff"/>
                </a:solidFill>
                <a:latin typeface="Roboto"/>
                <a:ea typeface="Roboto"/>
              </a:rPr>
              <a:t>cистемы ведения проектов Redmine</a:t>
            </a: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2000"/>
              </a:lnSpc>
            </a:pPr>
            <a:endParaRPr b="0" lang="ru-RU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5221080" y="5034600"/>
            <a:ext cx="6554880" cy="5227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3170" spc="-1" strike="noStrike">
                <a:solidFill>
                  <a:srgbClr val="ffffff"/>
                </a:solidFill>
                <a:latin typeface="Roboto"/>
                <a:ea typeface="Roboto"/>
              </a:rPr>
              <a:t>Левиков Владимир</a:t>
            </a:r>
            <a:endParaRPr b="0" lang="ru-RU" sz="31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TextShape 3"/>
          <p:cNvSpPr txBox="1"/>
          <p:nvPr/>
        </p:nvSpPr>
        <p:spPr>
          <a:xfrm>
            <a:off x="5221080" y="5590080"/>
            <a:ext cx="6554880" cy="308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1620" spc="-1" strike="noStrike">
                <a:solidFill>
                  <a:srgbClr val="ffffff"/>
                </a:solidFill>
                <a:latin typeface="Roboto"/>
                <a:ea typeface="Roboto"/>
              </a:rPr>
              <a:t>Инженер по тестированию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TextShape 4"/>
          <p:cNvSpPr txBox="1"/>
          <p:nvPr/>
        </p:nvSpPr>
        <p:spPr>
          <a:xfrm>
            <a:off x="5221080" y="5935320"/>
            <a:ext cx="6554880" cy="308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ru-RU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«Гелиософт»</a:t>
            </a:r>
            <a:endParaRPr b="0" lang="ru-RU" sz="1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TextShape 5"/>
          <p:cNvSpPr txBox="1"/>
          <p:nvPr/>
        </p:nvSpPr>
        <p:spPr>
          <a:xfrm>
            <a:off x="5221080" y="6269760"/>
            <a:ext cx="6554880" cy="30816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95;p24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08" name="CustomShape 1"/>
          <p:cNvSpPr/>
          <p:nvPr/>
        </p:nvSpPr>
        <p:spPr>
          <a:xfrm>
            <a:off x="719640" y="348840"/>
            <a:ext cx="1075212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1" lang="ru-RU" sz="3600" spc="-1" strike="noStrike">
                <a:solidFill>
                  <a:srgbClr val="ffffff"/>
                </a:solidFill>
                <a:latin typeface="Roboto"/>
                <a:ea typeface="Roboto"/>
              </a:rPr>
              <a:t>План защиты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1882800" y="1608120"/>
            <a:ext cx="72000" cy="591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10" name="Group 3"/>
          <p:cNvGrpSpPr/>
          <p:nvPr/>
        </p:nvGrpSpPr>
        <p:grpSpPr>
          <a:xfrm>
            <a:off x="2703960" y="2268000"/>
            <a:ext cx="6944040" cy="2772000"/>
            <a:chOff x="2703960" y="2268000"/>
            <a:chExt cx="6944040" cy="2772000"/>
          </a:xfrm>
        </p:grpSpPr>
        <p:sp>
          <p:nvSpPr>
            <p:cNvPr id="111" name="CustomShape 4"/>
            <p:cNvSpPr/>
            <p:nvPr/>
          </p:nvSpPr>
          <p:spPr>
            <a:xfrm>
              <a:off x="2703960" y="2268000"/>
              <a:ext cx="6944040" cy="5036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chemeClr val="l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CustomShape 5"/>
            <p:cNvSpPr/>
            <p:nvPr/>
          </p:nvSpPr>
          <p:spPr>
            <a:xfrm>
              <a:off x="2730600" y="2282760"/>
              <a:ext cx="6890400" cy="474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/>
            <a:p>
              <a:pPr algn="ctr">
                <a:lnSpc>
                  <a:spcPct val="100000"/>
                </a:lnSpc>
              </a:pPr>
              <a:r>
                <a:rPr b="1" lang="ru-RU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Цели проекта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13" name="CustomShape 6"/>
            <p:cNvSpPr/>
            <p:nvPr/>
          </p:nvSpPr>
          <p:spPr>
            <a:xfrm rot="5400000">
              <a:off x="6081840" y="2693160"/>
              <a:ext cx="188640" cy="4089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" name="CustomShape 7"/>
            <p:cNvSpPr/>
            <p:nvPr/>
          </p:nvSpPr>
          <p:spPr>
            <a:xfrm>
              <a:off x="6053400" y="2803320"/>
              <a:ext cx="245160" cy="132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" name="CustomShape 8"/>
            <p:cNvSpPr/>
            <p:nvPr/>
          </p:nvSpPr>
          <p:spPr>
            <a:xfrm>
              <a:off x="2703960" y="3024000"/>
              <a:ext cx="6944040" cy="5036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CustomShape 9"/>
            <p:cNvSpPr/>
            <p:nvPr/>
          </p:nvSpPr>
          <p:spPr>
            <a:xfrm>
              <a:off x="2730600" y="3038760"/>
              <a:ext cx="6890400" cy="474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/>
            <a:p>
              <a:pPr algn="ctr">
                <a:lnSpc>
                  <a:spcPct val="90000"/>
                </a:lnSpc>
              </a:pPr>
              <a:r>
                <a:rPr b="1" lang="ru-RU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Используемые технологии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17" name="CustomShape 10"/>
            <p:cNvSpPr/>
            <p:nvPr/>
          </p:nvSpPr>
          <p:spPr>
            <a:xfrm rot="5400000">
              <a:off x="6081840" y="3449520"/>
              <a:ext cx="188640" cy="4089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CustomShape 11"/>
            <p:cNvSpPr/>
            <p:nvPr/>
          </p:nvSpPr>
          <p:spPr>
            <a:xfrm>
              <a:off x="6053400" y="3559680"/>
              <a:ext cx="245160" cy="132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CustomShape 12"/>
            <p:cNvSpPr/>
            <p:nvPr/>
          </p:nvSpPr>
          <p:spPr>
            <a:xfrm>
              <a:off x="2738880" y="3780000"/>
              <a:ext cx="6874200" cy="5036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" name="CustomShape 13"/>
            <p:cNvSpPr/>
            <p:nvPr/>
          </p:nvSpPr>
          <p:spPr>
            <a:xfrm>
              <a:off x="2765520" y="3794760"/>
              <a:ext cx="6820920" cy="474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" name="CustomShape 14"/>
            <p:cNvSpPr/>
            <p:nvPr/>
          </p:nvSpPr>
          <p:spPr>
            <a:xfrm rot="5400000">
              <a:off x="6081840" y="4205520"/>
              <a:ext cx="188640" cy="4089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" name="CustomShape 15"/>
            <p:cNvSpPr/>
            <p:nvPr/>
          </p:nvSpPr>
          <p:spPr>
            <a:xfrm>
              <a:off x="6053400" y="4315680"/>
              <a:ext cx="245160" cy="132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" name="CustomShape 16"/>
            <p:cNvSpPr/>
            <p:nvPr/>
          </p:nvSpPr>
          <p:spPr>
            <a:xfrm>
              <a:off x="2731680" y="4536360"/>
              <a:ext cx="6888600" cy="5036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" name="CustomShape 17"/>
            <p:cNvSpPr/>
            <p:nvPr/>
          </p:nvSpPr>
          <p:spPr>
            <a:xfrm>
              <a:off x="2758320" y="4551120"/>
              <a:ext cx="6835320" cy="474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" name="TextShape 18"/>
            <p:cNvSpPr txBox="1"/>
            <p:nvPr/>
          </p:nvSpPr>
          <p:spPr>
            <a:xfrm>
              <a:off x="4430160" y="3765240"/>
              <a:ext cx="3452760" cy="50364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/>
            <a:p>
              <a:r>
                <a:rPr b="1" lang="ru-RU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получилось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26" name="TextShape 19"/>
            <p:cNvSpPr txBox="1"/>
            <p:nvPr/>
          </p:nvSpPr>
          <p:spPr>
            <a:xfrm>
              <a:off x="5222160" y="4521600"/>
              <a:ext cx="1849680" cy="503640"/>
            </a:xfrm>
            <a:prstGeom prst="rect">
              <a:avLst/>
            </a:prstGeom>
            <a:noFill/>
            <a:ln>
              <a:noFill/>
            </a:ln>
          </p:spPr>
          <p:txBody>
            <a:bodyPr lIns="90000" rIns="90000" tIns="45000" bIns="45000"/>
            <a:p>
              <a:r>
                <a:rPr b="1" lang="ru-RU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Выводы</a:t>
              </a:r>
              <a:endParaRPr b="0" lang="ru-RU" sz="2800" spc="-1" strike="noStrike">
                <a:latin typeface="Arial"/>
              </a:endParaRPr>
            </a:p>
          </p:txBody>
        </p:sp>
      </p:grp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226;p25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28" name="CustomShape 1"/>
          <p:cNvSpPr/>
          <p:nvPr/>
        </p:nvSpPr>
        <p:spPr>
          <a:xfrm>
            <a:off x="719640" y="348840"/>
            <a:ext cx="1075248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1" lang="ru-RU" sz="4500" spc="-1" strike="noStrike">
                <a:solidFill>
                  <a:srgbClr val="ffffff"/>
                </a:solidFill>
                <a:latin typeface="Roboto"/>
                <a:ea typeface="Roboto"/>
              </a:rPr>
              <a:t>Цели проекта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2340720" y="1712160"/>
            <a:ext cx="7541640" cy="13255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algn="tl" blurRad="190500" dir="2700000" dist="3810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Провести автоматизацию кабинета админстартора (проект)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2566800" y="1867320"/>
            <a:ext cx="797040" cy="101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ru-RU" sz="66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31" name="CustomShape 4"/>
          <p:cNvSpPr/>
          <p:nvPr/>
        </p:nvSpPr>
        <p:spPr>
          <a:xfrm>
            <a:off x="3244680" y="2021040"/>
            <a:ext cx="6390720" cy="70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5"/>
          <p:cNvSpPr/>
          <p:nvPr/>
        </p:nvSpPr>
        <p:spPr>
          <a:xfrm>
            <a:off x="2340720" y="3304800"/>
            <a:ext cx="7541640" cy="13255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algn="tl" blurRad="190500" dir="2700000" dist="3810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ru-RU" sz="1400" spc="-1" strike="noStrike">
                <a:latin typeface="Arial"/>
                <a:ea typeface="Noto Sans CJK SC Regular"/>
              </a:rPr>
              <a:t>	</a:t>
            </a:r>
            <a:r>
              <a:rPr b="0" lang="ru-RU" sz="1400" spc="-1" strike="noStrike">
                <a:latin typeface="Arial"/>
                <a:ea typeface="Noto Sans CJK SC Regular"/>
              </a:rPr>
              <a:t>	</a:t>
            </a:r>
            <a:r>
              <a:rPr b="0" lang="ru-RU" sz="1400" spc="-1" strike="noStrike">
                <a:latin typeface="Arial"/>
              </a:rPr>
              <a:t>Провести автоматизацию работы с задачами проекта под пользователем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33" name="CustomShape 6"/>
          <p:cNvSpPr/>
          <p:nvPr/>
        </p:nvSpPr>
        <p:spPr>
          <a:xfrm>
            <a:off x="2566800" y="3459960"/>
            <a:ext cx="797040" cy="101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ru-RU" sz="66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34" name="CustomShape 7"/>
          <p:cNvSpPr/>
          <p:nvPr/>
        </p:nvSpPr>
        <p:spPr>
          <a:xfrm>
            <a:off x="3244680" y="3459960"/>
            <a:ext cx="6390720" cy="101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8"/>
          <p:cNvSpPr/>
          <p:nvPr/>
        </p:nvSpPr>
        <p:spPr>
          <a:xfrm>
            <a:off x="2340720" y="5002200"/>
            <a:ext cx="7541640" cy="13255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algn="tl" blurRad="190500" dir="2700000" dist="3810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Подключить отчетность Allure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36" name="CustomShape 9"/>
          <p:cNvSpPr/>
          <p:nvPr/>
        </p:nvSpPr>
        <p:spPr>
          <a:xfrm>
            <a:off x="3244680" y="5311080"/>
            <a:ext cx="6390720" cy="70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10"/>
          <p:cNvSpPr/>
          <p:nvPr/>
        </p:nvSpPr>
        <p:spPr>
          <a:xfrm>
            <a:off x="2566800" y="5157360"/>
            <a:ext cx="797040" cy="101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ru-RU" sz="66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66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268;p27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39" name="CustomShape 1"/>
          <p:cNvSpPr/>
          <p:nvPr/>
        </p:nvSpPr>
        <p:spPr>
          <a:xfrm>
            <a:off x="719640" y="348840"/>
            <a:ext cx="1075212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1" lang="ru-RU" sz="4500" spc="-1" strike="noStrike">
                <a:solidFill>
                  <a:srgbClr val="ffffff"/>
                </a:solidFill>
                <a:latin typeface="Roboto"/>
                <a:ea typeface="Roboto"/>
              </a:rPr>
              <a:t>Используемые технологии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7507440" y="2431800"/>
            <a:ext cx="2457720" cy="101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0" lang="ru-RU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>
            <a:off x="3554280" y="4678560"/>
            <a:ext cx="237024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0" lang="ru-RU" sz="2000" spc="-1" strike="noStrike">
                <a:solidFill>
                  <a:srgbClr val="ffffff"/>
                </a:solidFill>
                <a:latin typeface="Roboto"/>
                <a:ea typeface="Roboto"/>
              </a:rPr>
              <a:t>Одна мысль на слайде </a:t>
            </a:r>
            <a:endParaRPr b="0" lang="ru-RU" sz="2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000" spc="-1" strike="noStrike">
                <a:solidFill>
                  <a:srgbClr val="ffffff"/>
                </a:solidFill>
                <a:latin typeface="Roboto"/>
                <a:ea typeface="Roboto"/>
              </a:rPr>
              <a:t>без картинок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6235920" y="4678560"/>
            <a:ext cx="2370240" cy="132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algn="ctr">
              <a:lnSpc>
                <a:spcPct val="100000"/>
              </a:lnSpc>
            </a:pPr>
            <a:r>
              <a:rPr b="0" lang="ru-RU" sz="2000" spc="-1" strike="noStrike">
                <a:solidFill>
                  <a:srgbClr val="ffffff"/>
                </a:solidFill>
                <a:latin typeface="Roboto"/>
                <a:ea typeface="Roboto"/>
              </a:rPr>
              <a:t>Использование цифр для опроса</a:t>
            </a:r>
            <a:endParaRPr b="0" lang="ru-RU" sz="2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000" spc="-1" strike="noStrike">
                <a:solidFill>
                  <a:srgbClr val="ffffff"/>
                </a:solidFill>
                <a:latin typeface="Roboto"/>
                <a:ea typeface="Roboto"/>
              </a:rPr>
              <a:t>0-9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43" name="CustomShape 5"/>
          <p:cNvSpPr/>
          <p:nvPr/>
        </p:nvSpPr>
        <p:spPr>
          <a:xfrm>
            <a:off x="3117600" y="1515960"/>
            <a:ext cx="6016320" cy="8413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algn="tl" blurRad="190500" dir="2700000" dist="3810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Python3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44" name="CustomShape 6"/>
          <p:cNvSpPr/>
          <p:nvPr/>
        </p:nvSpPr>
        <p:spPr>
          <a:xfrm>
            <a:off x="3323880" y="1450440"/>
            <a:ext cx="797040" cy="101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ru-RU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45" name="CustomShape 7"/>
          <p:cNvSpPr/>
          <p:nvPr/>
        </p:nvSpPr>
        <p:spPr>
          <a:xfrm>
            <a:off x="3817080" y="1584720"/>
            <a:ext cx="6390720" cy="70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8"/>
          <p:cNvSpPr/>
          <p:nvPr/>
        </p:nvSpPr>
        <p:spPr>
          <a:xfrm>
            <a:off x="3117600" y="2489400"/>
            <a:ext cx="6016320" cy="8413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algn="tl" blurRad="190500" dir="2700000" dist="3810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Отчетность allure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47" name="CustomShape 9"/>
          <p:cNvSpPr/>
          <p:nvPr/>
        </p:nvSpPr>
        <p:spPr>
          <a:xfrm>
            <a:off x="3117600" y="3462840"/>
            <a:ext cx="6016320" cy="8413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algn="tl" blurRad="190500" dir="2700000" dist="3810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Redmine развернут в docker контейнере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48" name="CustomShape 10"/>
          <p:cNvSpPr/>
          <p:nvPr/>
        </p:nvSpPr>
        <p:spPr>
          <a:xfrm>
            <a:off x="3117600" y="4435920"/>
            <a:ext cx="6016320" cy="8413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algn="tl" blurRad="190500" dir="2700000" dist="38100" rotWithShape="0">
              <a:srgbClr val="000000">
                <a:alpha val="1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	</a:t>
            </a:r>
            <a:r>
              <a:rPr b="0" lang="ru-RU" sz="1400" spc="-1" strike="noStrike">
                <a:latin typeface="Arial"/>
              </a:rPr>
              <a:t>Robot Fraemwork</a:t>
            </a:r>
            <a:endParaRPr b="0" lang="ru-RU" sz="1400" spc="-1" strike="noStrike">
              <a:latin typeface="Arial"/>
            </a:endParaRPr>
          </a:p>
        </p:txBody>
      </p:sp>
      <p:sp>
        <p:nvSpPr>
          <p:cNvPr id="149" name="CustomShape 11"/>
          <p:cNvSpPr/>
          <p:nvPr/>
        </p:nvSpPr>
        <p:spPr>
          <a:xfrm>
            <a:off x="3323880" y="2426400"/>
            <a:ext cx="797040" cy="101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ru-RU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50" name="CustomShape 12"/>
          <p:cNvSpPr/>
          <p:nvPr/>
        </p:nvSpPr>
        <p:spPr>
          <a:xfrm>
            <a:off x="3817080" y="2729520"/>
            <a:ext cx="6390720" cy="70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CustomShape 13"/>
          <p:cNvSpPr/>
          <p:nvPr/>
        </p:nvSpPr>
        <p:spPr>
          <a:xfrm>
            <a:off x="3323880" y="3382560"/>
            <a:ext cx="797040" cy="101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ru-RU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52" name="CustomShape 14"/>
          <p:cNvSpPr/>
          <p:nvPr/>
        </p:nvSpPr>
        <p:spPr>
          <a:xfrm>
            <a:off x="3817080" y="3685680"/>
            <a:ext cx="6390720" cy="70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15"/>
          <p:cNvSpPr/>
          <p:nvPr/>
        </p:nvSpPr>
        <p:spPr>
          <a:xfrm>
            <a:off x="3323880" y="4362840"/>
            <a:ext cx="797040" cy="101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1" lang="ru-RU" sz="5000" spc="-1" strike="noStrike">
                <a:solidFill>
                  <a:srgbClr val="40cdd0"/>
                </a:solidFill>
                <a:latin typeface="Avenir"/>
                <a:ea typeface="Avenir"/>
              </a:rPr>
              <a:t>4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54" name="CustomShape 16"/>
          <p:cNvSpPr/>
          <p:nvPr/>
        </p:nvSpPr>
        <p:spPr>
          <a:xfrm>
            <a:off x="3817080" y="4508640"/>
            <a:ext cx="6390720" cy="70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17"/>
          <p:cNvSpPr/>
          <p:nvPr/>
        </p:nvSpPr>
        <p:spPr>
          <a:xfrm>
            <a:off x="3323880" y="5322960"/>
            <a:ext cx="797040" cy="101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18"/>
          <p:cNvSpPr/>
          <p:nvPr/>
        </p:nvSpPr>
        <p:spPr>
          <a:xfrm>
            <a:off x="3817080" y="5468760"/>
            <a:ext cx="6390720" cy="70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7" name="Google Shape;288;p27" descr=""/>
          <p:cNvPicPr/>
          <p:nvPr/>
        </p:nvPicPr>
        <p:blipFill>
          <a:blip r:embed="rId2"/>
          <a:stretch/>
        </p:blipFill>
        <p:spPr>
          <a:xfrm rot="2422200">
            <a:off x="10199880" y="4634280"/>
            <a:ext cx="1893240" cy="1893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294;p28" descr=""/>
          <p:cNvPicPr/>
          <p:nvPr/>
        </p:nvPicPr>
        <p:blipFill>
          <a:blip r:embed="rId1"/>
          <a:stretch/>
        </p:blipFill>
        <p:spPr>
          <a:xfrm>
            <a:off x="-504000" y="36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59" name="CustomShape 1"/>
          <p:cNvSpPr/>
          <p:nvPr/>
        </p:nvSpPr>
        <p:spPr>
          <a:xfrm>
            <a:off x="719640" y="348840"/>
            <a:ext cx="1075212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1" lang="ru-RU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719640" y="1517760"/>
            <a:ext cx="10325880" cy="513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ru-RU" sz="3000" spc="-1" strike="noStrike">
                <a:solidFill>
                  <a:srgbClr val="1d1c1d"/>
                </a:solidFill>
                <a:latin typeface="Roboto"/>
                <a:ea typeface="Roboto"/>
              </a:rPr>
              <a:t>https://github.com/LevikovCollector/OTUS-Redmine-project/tree/master/tests </a:t>
            </a:r>
            <a:endParaRPr b="0" lang="ru-RU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30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txBody>
          <a:bodyPr lIns="90000" rIns="90000" tIns="45000" bIns="45000"/>
          <a:p>
            <a:endParaRPr b="0" lang="ru-RU" sz="1800" spc="-1" strike="noStrike">
              <a:latin typeface="Arial"/>
            </a:endParaRPr>
          </a:p>
          <a:p>
            <a:endParaRPr b="0" lang="ru-RU" sz="1800" spc="-1" strike="noStrike">
              <a:latin typeface="Arial"/>
            </a:endParaRPr>
          </a:p>
          <a:p>
            <a:endParaRPr b="0" lang="ru-RU" sz="1800" spc="-1" strike="noStrike">
              <a:latin typeface="Arial"/>
            </a:endParaRPr>
          </a:p>
          <a:p>
            <a:endParaRPr b="0" lang="ru-RU" sz="1800" spc="-1" strike="noStrike">
              <a:latin typeface="Arial"/>
            </a:endParaRPr>
          </a:p>
          <a:p>
            <a:endParaRPr b="0" lang="ru-RU" sz="1800" spc="-1" strike="noStrike">
              <a:latin typeface="Arial"/>
            </a:endParaRPr>
          </a:p>
          <a:p>
            <a:endParaRPr b="0" lang="ru-RU" sz="1800" spc="-1" strike="noStrike">
              <a:latin typeface="Arial"/>
            </a:endParaRPr>
          </a:p>
          <a:p>
            <a:r>
              <a:rPr b="0" lang="ru-RU" sz="1800" spc="-1" strike="noStrike">
                <a:latin typeface="Arial"/>
              </a:rPr>
              <a:t>	</a:t>
            </a:r>
            <a:r>
              <a:rPr b="0" lang="ru-RU" sz="1800" spc="-1" strike="noStrike">
                <a:latin typeface="Arial"/>
              </a:rPr>
              <a:t>	</a:t>
            </a:r>
            <a:r>
              <a:rPr b="0" lang="ru-RU" sz="1800" spc="-1" strike="noStrike">
                <a:latin typeface="Arial"/>
              </a:rPr>
              <a:t>По результатам работы могу сказать следующее:</a:t>
            </a:r>
            <a:endParaRPr b="0" lang="ru-RU" sz="1800" spc="-1" strike="noStrike">
              <a:latin typeface="Arial"/>
            </a:endParaRPr>
          </a:p>
          <a:p>
            <a:endParaRPr b="0" lang="ru-RU" sz="1800" spc="-1" strike="noStrike">
              <a:latin typeface="Arial"/>
            </a:endParaRPr>
          </a:p>
          <a:p>
            <a:pPr lvl="5" marL="129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Очень удобно использовать docker контейнеры для поднятия локальных версий тестируемого </a:t>
            </a:r>
            <a:endParaRPr b="0" lang="ru-RU" sz="1800" spc="-1" strike="noStrike">
              <a:latin typeface="Arial"/>
            </a:endParaRPr>
          </a:p>
          <a:p>
            <a:pPr lvl="5" marL="129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приложения</a:t>
            </a:r>
            <a:endParaRPr b="0" lang="ru-RU" sz="1800" spc="-1" strike="noStrike">
              <a:latin typeface="Arial"/>
            </a:endParaRPr>
          </a:p>
          <a:p>
            <a:pPr lvl="5" marL="129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Питон очень гибкий и удобный язык программирования</a:t>
            </a:r>
            <a:endParaRPr b="0" lang="ru-RU" sz="1800" spc="-1" strike="noStrike">
              <a:latin typeface="Arial"/>
            </a:endParaRPr>
          </a:p>
          <a:p>
            <a:pPr lvl="5" marL="129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Allure отчеты предоставляют огромное количество полезной информации</a:t>
            </a:r>
            <a:endParaRPr b="0" lang="ru-RU" sz="1800" spc="-1" strike="noStrike">
              <a:latin typeface="Arial"/>
            </a:endParaRPr>
          </a:p>
          <a:p>
            <a:pPr lvl="5" marL="129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Использование BDD (Robot Framework) является удобным решением (особенно радует расширение </a:t>
            </a:r>
            <a:endParaRPr b="0" lang="ru-RU" sz="1800" spc="-1" strike="noStrike">
              <a:latin typeface="Arial"/>
            </a:endParaRPr>
          </a:p>
          <a:p>
            <a:pPr lvl="5" marL="129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возможностями Python)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719640" y="348840"/>
            <a:ext cx="10752120" cy="50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1" lang="ru-RU" sz="4500" spc="-1" strike="noStrike">
                <a:solidFill>
                  <a:srgbClr val="ffffff"/>
                </a:solidFill>
                <a:latin typeface="Roboto"/>
                <a:ea typeface="Roboto"/>
              </a:rPr>
              <a:t>Вывод и планы по развитию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4005000" y="2210040"/>
            <a:ext cx="6505560" cy="92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4"/>
          <p:cNvSpPr/>
          <p:nvPr/>
        </p:nvSpPr>
        <p:spPr>
          <a:xfrm>
            <a:off x="4005000" y="4382280"/>
            <a:ext cx="6747120" cy="36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5" name="Google Shape;312;p30" descr=""/>
          <p:cNvPicPr/>
          <p:nvPr/>
        </p:nvPicPr>
        <p:blipFill>
          <a:blip r:embed="rId2"/>
          <a:stretch/>
        </p:blipFill>
        <p:spPr>
          <a:xfrm>
            <a:off x="10293120" y="5148000"/>
            <a:ext cx="1640160" cy="1422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319;p31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67" name="CustomShape 1"/>
          <p:cNvSpPr/>
          <p:nvPr/>
        </p:nvSpPr>
        <p:spPr>
          <a:xfrm>
            <a:off x="0" y="0"/>
            <a:ext cx="12191760" cy="1859040"/>
          </a:xfrm>
          <a:prstGeom prst="rect">
            <a:avLst/>
          </a:prstGeom>
          <a:gradFill rotWithShape="0"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70000"/>
                </a:srgbClr>
              </a:gs>
              <a:gs pos="100000">
                <a:srgbClr val="01c3ba">
                  <a:alpha val="46000"/>
                </a:srgbClr>
              </a:gs>
            </a:gsLst>
            <a:lin ang="108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CustomShape 2"/>
          <p:cNvSpPr/>
          <p:nvPr/>
        </p:nvSpPr>
        <p:spPr>
          <a:xfrm>
            <a:off x="54720" y="2603160"/>
            <a:ext cx="12082320" cy="12960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/>
          <a:p>
            <a:pPr algn="ctr">
              <a:lnSpc>
                <a:spcPct val="100000"/>
              </a:lnSpc>
            </a:pPr>
            <a:r>
              <a:rPr b="0" lang="ru-RU" sz="5000" spc="-1" strike="noStrike">
                <a:solidFill>
                  <a:srgbClr val="ffffff"/>
                </a:solidFill>
                <a:latin typeface="Roboto"/>
                <a:ea typeface="Roboto"/>
              </a:rPr>
              <a:t>Спасибо за внимание!</a:t>
            </a:r>
            <a:br/>
            <a:endParaRPr b="0" lang="ru-RU" sz="50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2020-06-20T01:01:19Z</dcterms:modified>
  <cp:revision>9</cp:revision>
  <dc:subject/>
  <dc:title/>
</cp:coreProperties>
</file>